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8288000" cy="10287000"/>
  <p:notesSz cx="6858000" cy="9144000"/>
  <p:embeddedFontLst>
    <p:embeddedFont>
      <p:font typeface="Angsana New" panose="02020603050405020304" pitchFamily="18" charset="-34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rdia New" panose="020B0304020202020204" pitchFamily="34" charset="-34"/>
      <p:regular r:id="rId14"/>
      <p:bold r:id="rId15"/>
      <p:italic r:id="rId16"/>
      <p:boldItalic r:id="rId17"/>
    </p:embeddedFont>
    <p:embeddedFont>
      <p:font typeface="Th Sarabun New Bold" panose="020B0500040200020003" pitchFamily="34" charset="-34"/>
      <p:regular r:id="rId18"/>
      <p:bold r:id="rId19"/>
    </p:embeddedFont>
    <p:embeddedFont>
      <p:font typeface="TH SarabunPSK" panose="020B0500040200020003" pitchFamily="34" charset="-34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4622" autoAdjust="0"/>
  </p:normalViewPr>
  <p:slideViewPr>
    <p:cSldViewPr>
      <p:cViewPr varScale="1">
        <p:scale>
          <a:sx n="51" d="100"/>
          <a:sy n="51" d="100"/>
        </p:scale>
        <p:origin x="114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81A87C7E-367D-4CAE-BEB2-F0890D596D61}"/>
              </a:ext>
            </a:extLst>
          </p:cNvPr>
          <p:cNvSpPr/>
          <p:nvPr/>
        </p:nvSpPr>
        <p:spPr>
          <a:xfrm>
            <a:off x="1331674" y="162851"/>
            <a:ext cx="13132130" cy="10096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109D84-7969-4B2F-AC4D-20F8C9B5B68D}"/>
              </a:ext>
            </a:extLst>
          </p:cNvPr>
          <p:cNvSpPr/>
          <p:nvPr/>
        </p:nvSpPr>
        <p:spPr>
          <a:xfrm>
            <a:off x="14554200" y="157848"/>
            <a:ext cx="3529893" cy="10096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58711" y="1773982"/>
            <a:ext cx="6294540" cy="702518"/>
            <a:chOff x="0" y="0"/>
            <a:chExt cx="1657821" cy="1850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57821" cy="185025"/>
            </a:xfrm>
            <a:custGeom>
              <a:avLst/>
              <a:gdLst/>
              <a:ahLst/>
              <a:cxnLst/>
              <a:rect l="l" t="t" r="r" b="b"/>
              <a:pathLst>
                <a:path w="1657821" h="185025">
                  <a:moveTo>
                    <a:pt x="62727" y="0"/>
                  </a:moveTo>
                  <a:lnTo>
                    <a:pt x="1595094" y="0"/>
                  </a:lnTo>
                  <a:cubicBezTo>
                    <a:pt x="1611730" y="0"/>
                    <a:pt x="1627685" y="6609"/>
                    <a:pt x="1639449" y="18372"/>
                  </a:cubicBezTo>
                  <a:cubicBezTo>
                    <a:pt x="1651212" y="30136"/>
                    <a:pt x="1657821" y="46091"/>
                    <a:pt x="1657821" y="62727"/>
                  </a:cubicBezTo>
                  <a:lnTo>
                    <a:pt x="1657821" y="122298"/>
                  </a:lnTo>
                  <a:cubicBezTo>
                    <a:pt x="1657821" y="156941"/>
                    <a:pt x="1629737" y="185025"/>
                    <a:pt x="1595094" y="185025"/>
                  </a:cubicBezTo>
                  <a:lnTo>
                    <a:pt x="62727" y="185025"/>
                  </a:lnTo>
                  <a:cubicBezTo>
                    <a:pt x="28084" y="185025"/>
                    <a:pt x="0" y="156941"/>
                    <a:pt x="0" y="122298"/>
                  </a:cubicBezTo>
                  <a:lnTo>
                    <a:pt x="0" y="62727"/>
                  </a:lnTo>
                  <a:cubicBezTo>
                    <a:pt x="0" y="28084"/>
                    <a:pt x="28084" y="0"/>
                    <a:pt x="6272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657821" cy="223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4284" y="2622289"/>
            <a:ext cx="6294540" cy="661079"/>
            <a:chOff x="0" y="0"/>
            <a:chExt cx="1657821" cy="17411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57821" cy="174111"/>
            </a:xfrm>
            <a:custGeom>
              <a:avLst/>
              <a:gdLst/>
              <a:ahLst/>
              <a:cxnLst/>
              <a:rect l="l" t="t" r="r" b="b"/>
              <a:pathLst>
                <a:path w="1657821" h="174111">
                  <a:moveTo>
                    <a:pt x="62727" y="0"/>
                  </a:moveTo>
                  <a:lnTo>
                    <a:pt x="1595094" y="0"/>
                  </a:lnTo>
                  <a:cubicBezTo>
                    <a:pt x="1611730" y="0"/>
                    <a:pt x="1627685" y="6609"/>
                    <a:pt x="1639449" y="18372"/>
                  </a:cubicBezTo>
                  <a:cubicBezTo>
                    <a:pt x="1651212" y="30136"/>
                    <a:pt x="1657821" y="46091"/>
                    <a:pt x="1657821" y="62727"/>
                  </a:cubicBezTo>
                  <a:lnTo>
                    <a:pt x="1657821" y="111384"/>
                  </a:lnTo>
                  <a:cubicBezTo>
                    <a:pt x="1657821" y="146027"/>
                    <a:pt x="1629737" y="174111"/>
                    <a:pt x="1595094" y="174111"/>
                  </a:cubicBezTo>
                  <a:lnTo>
                    <a:pt x="62727" y="174111"/>
                  </a:lnTo>
                  <a:cubicBezTo>
                    <a:pt x="46091" y="174111"/>
                    <a:pt x="30136" y="167503"/>
                    <a:pt x="18372" y="155739"/>
                  </a:cubicBezTo>
                  <a:cubicBezTo>
                    <a:pt x="6609" y="143975"/>
                    <a:pt x="0" y="128021"/>
                    <a:pt x="0" y="111384"/>
                  </a:cubicBezTo>
                  <a:lnTo>
                    <a:pt x="0" y="62727"/>
                  </a:lnTo>
                  <a:cubicBezTo>
                    <a:pt x="0" y="28084"/>
                    <a:pt x="28084" y="0"/>
                    <a:pt x="6272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657821" cy="212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2984" y="3194404"/>
            <a:ext cx="6368794" cy="2647369"/>
            <a:chOff x="-4142" y="-38100"/>
            <a:chExt cx="1672236" cy="768180"/>
          </a:xfrm>
        </p:grpSpPr>
        <p:sp>
          <p:nvSpPr>
            <p:cNvPr id="11" name="Freeform 11"/>
            <p:cNvSpPr/>
            <p:nvPr/>
          </p:nvSpPr>
          <p:spPr>
            <a:xfrm>
              <a:off x="-4142" y="7376"/>
              <a:ext cx="1650455" cy="424640"/>
            </a:xfrm>
            <a:custGeom>
              <a:avLst/>
              <a:gdLst/>
              <a:ahLst/>
              <a:cxnLst/>
              <a:rect l="l" t="t" r="r" b="b"/>
              <a:pathLst>
                <a:path w="1668094" h="730080">
                  <a:moveTo>
                    <a:pt x="62341" y="0"/>
                  </a:moveTo>
                  <a:lnTo>
                    <a:pt x="1605753" y="0"/>
                  </a:lnTo>
                  <a:cubicBezTo>
                    <a:pt x="1640183" y="0"/>
                    <a:pt x="1668094" y="27911"/>
                    <a:pt x="1668094" y="62341"/>
                  </a:cubicBezTo>
                  <a:lnTo>
                    <a:pt x="1668094" y="667739"/>
                  </a:lnTo>
                  <a:cubicBezTo>
                    <a:pt x="1668094" y="684273"/>
                    <a:pt x="1661526" y="700129"/>
                    <a:pt x="1649835" y="711820"/>
                  </a:cubicBezTo>
                  <a:cubicBezTo>
                    <a:pt x="1638144" y="723512"/>
                    <a:pt x="1622287" y="730080"/>
                    <a:pt x="1605753" y="730080"/>
                  </a:cubicBezTo>
                  <a:lnTo>
                    <a:pt x="62341" y="730080"/>
                  </a:lnTo>
                  <a:cubicBezTo>
                    <a:pt x="45807" y="730080"/>
                    <a:pt x="29950" y="723512"/>
                    <a:pt x="18259" y="711820"/>
                  </a:cubicBezTo>
                  <a:cubicBezTo>
                    <a:pt x="6568" y="700129"/>
                    <a:pt x="0" y="684273"/>
                    <a:pt x="0" y="667739"/>
                  </a:cubicBezTo>
                  <a:lnTo>
                    <a:pt x="0" y="62341"/>
                  </a:lnTo>
                  <a:cubicBezTo>
                    <a:pt x="0" y="45807"/>
                    <a:pt x="6568" y="29950"/>
                    <a:pt x="18259" y="18259"/>
                  </a:cubicBezTo>
                  <a:cubicBezTo>
                    <a:pt x="29950" y="6568"/>
                    <a:pt x="45807" y="0"/>
                    <a:pt x="62341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2000" b="1" dirty="0">
                <a:cs typeface="+mj-cs"/>
              </a:endParaRPr>
            </a:p>
            <a:p>
              <a:r>
                <a:rPr lang="th-TH" sz="1000" b="1" dirty="0">
                  <a:latin typeface="TH SarabunPSK" panose="020B0500040200020003" pitchFamily="34" charset="-34"/>
                  <a:cs typeface="+mj-cs"/>
                </a:rPr>
                <a:t>         </a:t>
              </a:r>
            </a:p>
            <a:p>
              <a:r>
                <a:rPr lang="th-TH" sz="2800" b="1" dirty="0">
                  <a:latin typeface="TH SarabunPSK" panose="020B0500040200020003" pitchFamily="34" charset="-34"/>
                  <a:cs typeface="+mj-cs"/>
                </a:rPr>
                <a:t> ...................................................................................................</a:t>
              </a:r>
            </a:p>
            <a:p>
              <a:r>
                <a:rPr lang="th-TH" sz="2800" b="1" dirty="0">
                  <a:latin typeface="TH SarabunPSK" panose="020B0500040200020003" pitchFamily="34" charset="-34"/>
                  <a:cs typeface="+mj-cs"/>
                </a:rPr>
                <a:t>....................................................................................................</a:t>
              </a:r>
              <a:endParaRPr lang="th-TH" sz="2000" b="1" dirty="0">
                <a:cs typeface="+mj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668094" cy="768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9705" y="4936781"/>
            <a:ext cx="6398396" cy="5128549"/>
            <a:chOff x="0" y="-294323"/>
            <a:chExt cx="1668094" cy="1224779"/>
          </a:xfrm>
        </p:grpSpPr>
        <p:sp>
          <p:nvSpPr>
            <p:cNvPr id="14" name="Freeform 14"/>
            <p:cNvSpPr/>
            <p:nvPr/>
          </p:nvSpPr>
          <p:spPr>
            <a:xfrm>
              <a:off x="10169" y="-294323"/>
              <a:ext cx="1651187" cy="1224779"/>
            </a:xfrm>
            <a:custGeom>
              <a:avLst/>
              <a:gdLst/>
              <a:ahLst/>
              <a:cxnLst/>
              <a:rect l="l" t="t" r="r" b="b"/>
              <a:pathLst>
                <a:path w="1668094" h="466447">
                  <a:moveTo>
                    <a:pt x="62341" y="0"/>
                  </a:moveTo>
                  <a:lnTo>
                    <a:pt x="1605753" y="0"/>
                  </a:lnTo>
                  <a:cubicBezTo>
                    <a:pt x="1640183" y="0"/>
                    <a:pt x="1668094" y="27911"/>
                    <a:pt x="1668094" y="62341"/>
                  </a:cubicBezTo>
                  <a:lnTo>
                    <a:pt x="1668094" y="404106"/>
                  </a:lnTo>
                  <a:cubicBezTo>
                    <a:pt x="1668094" y="420640"/>
                    <a:pt x="1661526" y="436497"/>
                    <a:pt x="1649835" y="448188"/>
                  </a:cubicBezTo>
                  <a:cubicBezTo>
                    <a:pt x="1638144" y="459879"/>
                    <a:pt x="1622287" y="466447"/>
                    <a:pt x="1605753" y="466447"/>
                  </a:cubicBezTo>
                  <a:lnTo>
                    <a:pt x="62341" y="466447"/>
                  </a:lnTo>
                  <a:cubicBezTo>
                    <a:pt x="45807" y="466447"/>
                    <a:pt x="29950" y="459879"/>
                    <a:pt x="18259" y="448188"/>
                  </a:cubicBezTo>
                  <a:cubicBezTo>
                    <a:pt x="6568" y="436497"/>
                    <a:pt x="0" y="420640"/>
                    <a:pt x="0" y="404106"/>
                  </a:cubicBezTo>
                  <a:lnTo>
                    <a:pt x="0" y="62341"/>
                  </a:lnTo>
                  <a:cubicBezTo>
                    <a:pt x="0" y="45807"/>
                    <a:pt x="6568" y="29950"/>
                    <a:pt x="18259" y="18259"/>
                  </a:cubicBezTo>
                  <a:cubicBezTo>
                    <a:pt x="29950" y="6568"/>
                    <a:pt x="45807" y="0"/>
                    <a:pt x="62341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 dirty="0"/>
            </a:p>
            <a:p>
              <a:endParaRPr lang="th-TH" dirty="0"/>
            </a:p>
            <a:p>
              <a:endParaRPr lang="th-TH" dirty="0"/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1. ........................................................................................................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2. ........................................................................................................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3. .......................................................................................................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4. .......................................................................................................</a:t>
              </a:r>
              <a:endParaRPr lang="th-TH" sz="2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668094" cy="504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940247" y="8746882"/>
            <a:ext cx="6070580" cy="118389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9" name="Group 19"/>
          <p:cNvGrpSpPr/>
          <p:nvPr/>
        </p:nvGrpSpPr>
        <p:grpSpPr>
          <a:xfrm>
            <a:off x="6599772" y="1525575"/>
            <a:ext cx="5630216" cy="3288983"/>
            <a:chOff x="0" y="-38100"/>
            <a:chExt cx="1272788" cy="620741"/>
          </a:xfrm>
        </p:grpSpPr>
        <p:sp>
          <p:nvSpPr>
            <p:cNvPr id="20" name="Freeform 20"/>
            <p:cNvSpPr/>
            <p:nvPr/>
          </p:nvSpPr>
          <p:spPr>
            <a:xfrm>
              <a:off x="9179" y="17851"/>
              <a:ext cx="1263609" cy="564790"/>
            </a:xfrm>
            <a:custGeom>
              <a:avLst/>
              <a:gdLst/>
              <a:ahLst/>
              <a:cxnLst/>
              <a:rect l="l" t="t" r="r" b="b"/>
              <a:pathLst>
                <a:path w="1262697" h="437183">
                  <a:moveTo>
                    <a:pt x="82356" y="0"/>
                  </a:moveTo>
                  <a:lnTo>
                    <a:pt x="1180341" y="0"/>
                  </a:lnTo>
                  <a:cubicBezTo>
                    <a:pt x="1225825" y="0"/>
                    <a:pt x="1262697" y="36872"/>
                    <a:pt x="1262697" y="82356"/>
                  </a:cubicBezTo>
                  <a:lnTo>
                    <a:pt x="1262697" y="354827"/>
                  </a:lnTo>
                  <a:cubicBezTo>
                    <a:pt x="1262697" y="400311"/>
                    <a:pt x="1225825" y="437183"/>
                    <a:pt x="1180341" y="437183"/>
                  </a:cubicBezTo>
                  <a:lnTo>
                    <a:pt x="82356" y="437183"/>
                  </a:lnTo>
                  <a:cubicBezTo>
                    <a:pt x="36872" y="437183"/>
                    <a:pt x="0" y="400311"/>
                    <a:pt x="0" y="354827"/>
                  </a:cubicBezTo>
                  <a:lnTo>
                    <a:pt x="0" y="82356"/>
                  </a:lnTo>
                  <a:cubicBezTo>
                    <a:pt x="0" y="36872"/>
                    <a:pt x="36872" y="0"/>
                    <a:pt x="8235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dirty="0">
                <a:latin typeface="Th Sarabun New Bold" panose="020B0604020202020204" charset="-34"/>
                <a:cs typeface="Th Sarabun New Bold" panose="020B0604020202020204" charset="-34"/>
              </a:endParaRPr>
            </a:p>
            <a:p>
              <a:endParaRPr lang="en-US" dirty="0">
                <a:latin typeface="Th Sarabun New Bold" panose="020B0604020202020204" charset="-34"/>
                <a:cs typeface="Th Sarabun New Bold" panose="020B0604020202020204" charset="-34"/>
              </a:endParaRPr>
            </a:p>
            <a:p>
              <a:r>
                <a:rPr lang="th-TH" sz="2600" dirty="0">
                  <a:latin typeface="Th Sarabun New Bold" panose="020B0604020202020204" charset="-34"/>
                  <a:cs typeface="Th Sarabun New Bold" panose="020B0604020202020204" charset="-34"/>
                </a:rPr>
                <a:t> </a:t>
              </a:r>
              <a:r>
                <a:rPr lang="th-TH" sz="2400" dirty="0">
                  <a:latin typeface="Th Sarabun New Bold" panose="020B0604020202020204" charset="-34"/>
                  <a:cs typeface="Th Sarabun New Bold" panose="020B0604020202020204" charset="-34"/>
                </a:rPr>
                <a:t>1. ...........................................................................................</a:t>
              </a:r>
            </a:p>
            <a:p>
              <a:r>
                <a:rPr lang="th-TH" sz="2400" dirty="0">
                  <a:latin typeface="Th Sarabun New Bold" panose="020B0604020202020204" charset="-34"/>
                  <a:cs typeface="Th Sarabun New Bold" panose="020B0604020202020204" charset="-34"/>
                </a:rPr>
                <a:t>2. ............................................................................................</a:t>
              </a:r>
              <a:endParaRPr lang="en-US" sz="2400" dirty="0">
                <a:latin typeface="Th Sarabun New Bold" panose="020B0604020202020204" charset="-34"/>
                <a:cs typeface="Th Sarabun New Bold" panose="020B0604020202020204" charset="-34"/>
              </a:endParaRPr>
            </a:p>
            <a:p>
              <a:r>
                <a:rPr lang="en-US" sz="2400" dirty="0">
                  <a:latin typeface="Th Sarabun New Bold" panose="020B0604020202020204" charset="-34"/>
                  <a:cs typeface="Th Sarabun New Bold" panose="020B0604020202020204" charset="-34"/>
                </a:rPr>
                <a:t>3. </a:t>
              </a:r>
              <a:r>
                <a:rPr lang="th-TH" sz="2400" dirty="0">
                  <a:latin typeface="Th Sarabun New Bold" panose="020B0604020202020204" charset="-34"/>
                  <a:cs typeface="Th Sarabun New Bold" panose="020B0604020202020204" charset="-34"/>
                </a:rPr>
                <a:t>............................................................................................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262697" cy="475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77604" y="1899419"/>
            <a:ext cx="5927945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ชื่อ-สกุล</a:t>
            </a:r>
            <a:r>
              <a:rPr lang="en-US" sz="3199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: </a:t>
            </a:r>
            <a:r>
              <a:rPr lang="th-TH" sz="3199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</a:t>
            </a:r>
            <a:endParaRPr lang="en-US" sz="3199" dirty="0">
              <a:solidFill>
                <a:srgbClr val="000000"/>
              </a:solidFill>
              <a:latin typeface="Th Sarabun New Bold"/>
              <a:ea typeface="Th Sarabun New Bold"/>
              <a:cs typeface="Th Sarabun New Bold"/>
              <a:sym typeface="Th Sarabun New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81914" y="2705100"/>
            <a:ext cx="5691713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ตำแหน่ง</a:t>
            </a:r>
            <a:r>
              <a:rPr lang="en-US" sz="3200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: </a:t>
            </a:r>
            <a:r>
              <a:rPr lang="th-TH" sz="3200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</a:t>
            </a:r>
            <a:endParaRPr lang="en-US" sz="3200" dirty="0">
              <a:solidFill>
                <a:srgbClr val="000000"/>
              </a:solidFill>
              <a:latin typeface="Th Sarabun New Bold"/>
              <a:ea typeface="Th Sarabun New Bold"/>
              <a:cs typeface="Th Sarabun New Bold"/>
              <a:sym typeface="Th Sarabun New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85096" y="5077345"/>
            <a:ext cx="4186903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u="sng" dirty="0" err="1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ปัญหาจากงาน</a:t>
            </a:r>
            <a:r>
              <a:rPr lang="th-TH" sz="3200" u="sng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วิจัย</a:t>
            </a:r>
            <a:endParaRPr lang="en-US" sz="3200" u="sng" dirty="0">
              <a:solidFill>
                <a:srgbClr val="000000"/>
              </a:solidFill>
              <a:latin typeface="Th Sarabun New Bold"/>
              <a:ea typeface="Th Sarabun New Bold"/>
              <a:cs typeface="Th Sarabun New Bold"/>
              <a:sym typeface="Th Sarabun New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77604" y="3390900"/>
            <a:ext cx="124742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u="sng" dirty="0" err="1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ชื่อ</a:t>
            </a:r>
            <a:r>
              <a:rPr lang="th-TH" sz="3200" u="sng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ผล</a:t>
            </a:r>
            <a:r>
              <a:rPr lang="en-US" sz="3200" u="sng" dirty="0" err="1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งาน</a:t>
            </a:r>
            <a:endParaRPr lang="en-US" sz="3200" u="sng" dirty="0">
              <a:solidFill>
                <a:srgbClr val="000000"/>
              </a:solidFill>
              <a:latin typeface="Th Sarabun New Bold"/>
              <a:ea typeface="Th Sarabun New Bold"/>
              <a:cs typeface="Th Sarabun New Bold"/>
              <a:sym typeface="Th Sarabun New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803012" y="1823673"/>
            <a:ext cx="1434230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u="sng" dirty="0" err="1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วัตถุประสงค์</a:t>
            </a:r>
            <a:endParaRPr lang="en-US" sz="3200" u="sng" dirty="0">
              <a:solidFill>
                <a:srgbClr val="000000"/>
              </a:solidFill>
              <a:latin typeface="Th Sarabun New Bold"/>
              <a:ea typeface="Th Sarabun New Bold"/>
              <a:cs typeface="Th Sarabun New Bold"/>
              <a:sym typeface="Th Sarabun New Bold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DC56E0-8997-4D29-BDEE-1305A0468E82}"/>
              </a:ext>
            </a:extLst>
          </p:cNvPr>
          <p:cNvGrpSpPr/>
          <p:nvPr/>
        </p:nvGrpSpPr>
        <p:grpSpPr>
          <a:xfrm>
            <a:off x="12294238" y="551329"/>
            <a:ext cx="5728868" cy="6346135"/>
            <a:chOff x="6436325" y="3623887"/>
            <a:chExt cx="5728868" cy="6346135"/>
          </a:xfrm>
        </p:grpSpPr>
        <p:grpSp>
          <p:nvGrpSpPr>
            <p:cNvPr id="22" name="Group 22"/>
            <p:cNvGrpSpPr/>
            <p:nvPr/>
          </p:nvGrpSpPr>
          <p:grpSpPr>
            <a:xfrm>
              <a:off x="6436325" y="3623887"/>
              <a:ext cx="5728868" cy="6346135"/>
              <a:chOff x="0" y="-8040"/>
              <a:chExt cx="1262697" cy="1358307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48710" y="188110"/>
                <a:ext cx="1213987" cy="735766"/>
              </a:xfrm>
              <a:custGeom>
                <a:avLst/>
                <a:gdLst/>
                <a:ahLst/>
                <a:cxnLst/>
                <a:rect l="l" t="t" r="r" b="b"/>
                <a:pathLst>
                  <a:path w="1262697" h="1320207">
                    <a:moveTo>
                      <a:pt x="82356" y="0"/>
                    </a:moveTo>
                    <a:lnTo>
                      <a:pt x="1180341" y="0"/>
                    </a:lnTo>
                    <a:cubicBezTo>
                      <a:pt x="1225825" y="0"/>
                      <a:pt x="1262697" y="36872"/>
                      <a:pt x="1262697" y="82356"/>
                    </a:cubicBezTo>
                    <a:lnTo>
                      <a:pt x="1262697" y="1237851"/>
                    </a:lnTo>
                    <a:cubicBezTo>
                      <a:pt x="1262697" y="1283335"/>
                      <a:pt x="1225825" y="1320207"/>
                      <a:pt x="1180341" y="1320207"/>
                    </a:cubicBezTo>
                    <a:lnTo>
                      <a:pt x="82356" y="1320207"/>
                    </a:lnTo>
                    <a:cubicBezTo>
                      <a:pt x="36872" y="1320207"/>
                      <a:pt x="0" y="1283335"/>
                      <a:pt x="0" y="1237851"/>
                    </a:cubicBezTo>
                    <a:lnTo>
                      <a:pt x="0" y="82356"/>
                    </a:lnTo>
                    <a:cubicBezTo>
                      <a:pt x="0" y="36872"/>
                      <a:pt x="36872" y="0"/>
                      <a:pt x="823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h-TH" dirty="0"/>
              </a:p>
              <a:p>
                <a:endParaRPr lang="th-TH" dirty="0"/>
              </a:p>
              <a:p>
                <a:r>
                  <a:rPr lang="th-TH" sz="2400" dirty="0">
                    <a:latin typeface="Th Sarabun New Bold" panose="020B0604020202020204" charset="-34"/>
                    <a:cs typeface="Th Sarabun New Bold" panose="020B0604020202020204" charset="-34"/>
                  </a:rPr>
                  <a:t>ขั้นนตอนการวิจัย</a:t>
                </a:r>
              </a:p>
              <a:p>
                <a:r>
                  <a:rPr lang="th-TH" sz="2400" dirty="0">
                    <a:latin typeface="Th Sarabun New Bold" panose="020B0604020202020204" charset="-34"/>
                    <a:cs typeface="Th Sarabun New Bold" panose="020B0604020202020204" charset="-34"/>
                  </a:rPr>
                  <a:t>1. ...........................................................................................</a:t>
                </a:r>
              </a:p>
              <a:p>
                <a:r>
                  <a:rPr lang="th-TH" sz="2400" dirty="0">
                    <a:latin typeface="Th Sarabun New Bold" panose="020B0604020202020204" charset="-34"/>
                    <a:cs typeface="Th Sarabun New Bold" panose="020B0604020202020204" charset="-34"/>
                  </a:rPr>
                  <a:t>2. ...........................................................................................</a:t>
                </a:r>
              </a:p>
              <a:p>
                <a:r>
                  <a:rPr lang="th-TH" sz="2400" dirty="0">
                    <a:latin typeface="Th Sarabun New Bold" panose="020B0604020202020204" charset="-34"/>
                    <a:cs typeface="Th Sarabun New Bold" panose="020B0604020202020204" charset="-34"/>
                  </a:rPr>
                  <a:t>3. ...........................................................................................</a:t>
                </a:r>
                <a:endParaRPr lang="en-US" sz="2400" dirty="0">
                  <a:latin typeface="Th Sarabun New Bold" panose="020B0604020202020204" charset="-34"/>
                  <a:cs typeface="Th Sarabun New Bold" panose="020B0604020202020204" charset="-34"/>
                </a:endParaRPr>
              </a:p>
              <a:p>
                <a:r>
                  <a:rPr lang="en-US" sz="2400" dirty="0">
                    <a:latin typeface="Th Sarabun New Bold" panose="020B0604020202020204" charset="-34"/>
                    <a:cs typeface="Th Sarabun New Bold" panose="020B0604020202020204" charset="-34"/>
                  </a:rPr>
                  <a:t>4. </a:t>
                </a:r>
                <a:r>
                  <a:rPr lang="th-TH" sz="2400" dirty="0">
                    <a:latin typeface="Th Sarabun New Bold" panose="020B0604020202020204" charset="-34"/>
                    <a:cs typeface="Th Sarabun New Bold" panose="020B0604020202020204" charset="-34"/>
                  </a:rPr>
                  <a:t>...........................................................................................</a:t>
                </a:r>
              </a:p>
              <a:p>
                <a:r>
                  <a:rPr lang="th-TH" sz="2400" dirty="0">
                    <a:latin typeface="Th Sarabun New Bold" panose="020B0604020202020204" charset="-34"/>
                    <a:cs typeface="Th Sarabun New Bold" panose="020B0604020202020204" charset="-34"/>
                  </a:rPr>
                  <a:t>5. ..........................................................................................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8040"/>
                <a:ext cx="1262697" cy="13583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6901114" y="4610100"/>
              <a:ext cx="2014286" cy="547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 u="sng" dirty="0" err="1">
                  <a:solidFill>
                    <a:srgbClr val="000000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วิธีการดำเนินงาน</a:t>
              </a:r>
              <a:endParaRPr lang="en-US" sz="3200" u="sng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272938" y="5077345"/>
            <a:ext cx="5786462" cy="5051805"/>
            <a:chOff x="0" y="-51221"/>
            <a:chExt cx="1574147" cy="882715"/>
          </a:xfrm>
        </p:grpSpPr>
        <p:sp>
          <p:nvSpPr>
            <p:cNvPr id="29" name="Freeform 29"/>
            <p:cNvSpPr/>
            <p:nvPr/>
          </p:nvSpPr>
          <p:spPr>
            <a:xfrm>
              <a:off x="11885" y="-51221"/>
              <a:ext cx="1562262" cy="882715"/>
            </a:xfrm>
            <a:custGeom>
              <a:avLst/>
              <a:gdLst/>
              <a:ahLst/>
              <a:cxnLst/>
              <a:rect l="l" t="t" r="r" b="b"/>
              <a:pathLst>
                <a:path w="1562262" h="504259">
                  <a:moveTo>
                    <a:pt x="66564" y="0"/>
                  </a:moveTo>
                  <a:lnTo>
                    <a:pt x="1495699" y="0"/>
                  </a:lnTo>
                  <a:cubicBezTo>
                    <a:pt x="1532461" y="0"/>
                    <a:pt x="1562262" y="29802"/>
                    <a:pt x="1562262" y="66564"/>
                  </a:cubicBezTo>
                  <a:lnTo>
                    <a:pt x="1562262" y="437695"/>
                  </a:lnTo>
                  <a:cubicBezTo>
                    <a:pt x="1562262" y="455349"/>
                    <a:pt x="1555250" y="472279"/>
                    <a:pt x="1542766" y="484763"/>
                  </a:cubicBezTo>
                  <a:cubicBezTo>
                    <a:pt x="1530283" y="497246"/>
                    <a:pt x="1513352" y="504259"/>
                    <a:pt x="1495699" y="504259"/>
                  </a:cubicBezTo>
                  <a:lnTo>
                    <a:pt x="66564" y="504259"/>
                  </a:lnTo>
                  <a:cubicBezTo>
                    <a:pt x="48910" y="504259"/>
                    <a:pt x="31979" y="497246"/>
                    <a:pt x="19496" y="484763"/>
                  </a:cubicBezTo>
                  <a:cubicBezTo>
                    <a:pt x="7013" y="472279"/>
                    <a:pt x="0" y="455349"/>
                    <a:pt x="0" y="437695"/>
                  </a:cubicBezTo>
                  <a:lnTo>
                    <a:pt x="0" y="66564"/>
                  </a:lnTo>
                  <a:cubicBezTo>
                    <a:pt x="0" y="48910"/>
                    <a:pt x="7013" y="31979"/>
                    <a:pt x="19496" y="19496"/>
                  </a:cubicBezTo>
                  <a:cubicBezTo>
                    <a:pt x="31979" y="7013"/>
                    <a:pt x="48910" y="0"/>
                    <a:pt x="66564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h-TH" dirty="0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562262" cy="542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2478642" y="5421989"/>
            <a:ext cx="254915" cy="263422"/>
          </a:xfrm>
          <a:custGeom>
            <a:avLst/>
            <a:gdLst/>
            <a:ahLst/>
            <a:cxnLst/>
            <a:rect l="l" t="t" r="r" b="b"/>
            <a:pathLst>
              <a:path w="258445" h="263422">
                <a:moveTo>
                  <a:pt x="0" y="0"/>
                </a:moveTo>
                <a:lnTo>
                  <a:pt x="258446" y="0"/>
                </a:lnTo>
                <a:lnTo>
                  <a:pt x="258446" y="263422"/>
                </a:lnTo>
                <a:lnTo>
                  <a:pt x="0" y="263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TextBox 42"/>
          <p:cNvSpPr txBox="1"/>
          <p:nvPr/>
        </p:nvSpPr>
        <p:spPr>
          <a:xfrm>
            <a:off x="12755401" y="5315480"/>
            <a:ext cx="905595" cy="5262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h Sarabun New Bold"/>
                <a:cs typeface="Arial" panose="020B0604020202020204" pitchFamily="34" charset="0"/>
                <a:sym typeface="Th Sarabun New Bold"/>
              </a:rPr>
              <a:t>TOC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CE25383-DC0F-4B85-BEFB-1286A7F8946F}"/>
              </a:ext>
            </a:extLst>
          </p:cNvPr>
          <p:cNvSpPr/>
          <p:nvPr/>
        </p:nvSpPr>
        <p:spPr>
          <a:xfrm>
            <a:off x="6866774" y="49588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h-TH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295DAEE-CFDA-45AF-96DF-7D944C9E1139}"/>
              </a:ext>
            </a:extLst>
          </p:cNvPr>
          <p:cNvSpPr/>
          <p:nvPr/>
        </p:nvSpPr>
        <p:spPr>
          <a:xfrm>
            <a:off x="6780106" y="5452423"/>
            <a:ext cx="5230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38200" y="1104900"/>
            <a:ext cx="11369354" cy="387863"/>
          </a:xfrm>
          <a:custGeom>
            <a:avLst/>
            <a:gdLst/>
            <a:ahLst/>
            <a:cxnLst/>
            <a:rect l="l" t="t" r="r" b="b"/>
            <a:pathLst>
              <a:path w="9815442" h="214155">
                <a:moveTo>
                  <a:pt x="0" y="0"/>
                </a:moveTo>
                <a:lnTo>
                  <a:pt x="9815442" y="0"/>
                </a:lnTo>
                <a:lnTo>
                  <a:pt x="9815442" y="214155"/>
                </a:lnTo>
                <a:lnTo>
                  <a:pt x="0" y="214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TextBox 42">
            <a:extLst>
              <a:ext uri="{FF2B5EF4-FFF2-40B4-BE49-F238E27FC236}">
                <a16:creationId xmlns:a16="http://schemas.microsoft.com/office/drawing/2014/main" id="{6D6A354E-8D73-41DE-B2EA-E71796CBD632}"/>
              </a:ext>
            </a:extLst>
          </p:cNvPr>
          <p:cNvSpPr txBox="1"/>
          <p:nvPr/>
        </p:nvSpPr>
        <p:spPr>
          <a:xfrm>
            <a:off x="12606099" y="5676900"/>
            <a:ext cx="5320171" cy="2810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th-TH" dirty="0">
                <a:solidFill>
                  <a:schemeClr val="accent6">
                    <a:lumMod val="75000"/>
                  </a:schemeClr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ถ้ามีการดำเนินการ </a:t>
            </a:r>
            <a:r>
              <a:rPr lang="th-TH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....................(ชื่อเรื่อง)........................................ 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แล้ว</a:t>
            </a:r>
            <a:r>
              <a:rPr lang="th-TH" u="sng" dirty="0">
                <a:solidFill>
                  <a:schemeClr val="accent6">
                    <a:lumMod val="75000"/>
                  </a:schemeClr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ปัญหา </a:t>
            </a:r>
            <a:r>
              <a:rPr lang="th-TH" dirty="0"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</a:t>
            </a:r>
            <a:r>
              <a:rPr lang="th-TH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 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ผลลัพธ์ที่ได้ คือ </a:t>
            </a:r>
            <a:r>
              <a:rPr lang="th-TH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</a:t>
            </a:r>
            <a:r>
              <a:rPr lang="th-TH" u="sng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และจะส่งผลต่องานที่รับผิดชอบในระยะยาว </a:t>
            </a:r>
            <a:r>
              <a:rPr lang="th-TH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โดยเพิ่มประสิทธิภาพในการ ..................................................................................................................................</a:t>
            </a:r>
          </a:p>
          <a:p>
            <a:pPr>
              <a:lnSpc>
                <a:spcPts val="4480"/>
              </a:lnSpc>
            </a:pPr>
            <a:endParaRPr lang="en-US" dirty="0">
              <a:solidFill>
                <a:srgbClr val="000000"/>
              </a:solidFill>
              <a:latin typeface="Th Sarabun New Bold"/>
              <a:ea typeface="Th Sarabun New Bold"/>
              <a:cs typeface="Th Sarabun New Bold"/>
              <a:sym typeface="Th Sarabun New Bold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5E41178-11B7-422E-8135-67133EEF5EED}"/>
              </a:ext>
            </a:extLst>
          </p:cNvPr>
          <p:cNvGrpSpPr/>
          <p:nvPr/>
        </p:nvGrpSpPr>
        <p:grpSpPr>
          <a:xfrm>
            <a:off x="6649822" y="4958830"/>
            <a:ext cx="5557732" cy="5106499"/>
            <a:chOff x="159748" y="8106276"/>
            <a:chExt cx="5557732" cy="5438907"/>
          </a:xfrm>
        </p:grpSpPr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76253D11-FDA7-4234-A9FB-3E4AA039DA07}"/>
                </a:ext>
              </a:extLst>
            </p:cNvPr>
            <p:cNvSpPr/>
            <p:nvPr/>
          </p:nvSpPr>
          <p:spPr>
            <a:xfrm>
              <a:off x="159748" y="8107436"/>
              <a:ext cx="5557732" cy="5437747"/>
            </a:xfrm>
            <a:custGeom>
              <a:avLst/>
              <a:gdLst/>
              <a:ahLst/>
              <a:cxnLst/>
              <a:rect l="l" t="t" r="r" b="b"/>
              <a:pathLst>
                <a:path w="1668094" h="639735">
                  <a:moveTo>
                    <a:pt x="62341" y="0"/>
                  </a:moveTo>
                  <a:lnTo>
                    <a:pt x="1605753" y="0"/>
                  </a:lnTo>
                  <a:cubicBezTo>
                    <a:pt x="1640183" y="0"/>
                    <a:pt x="1668094" y="27911"/>
                    <a:pt x="1668094" y="62341"/>
                  </a:cubicBezTo>
                  <a:lnTo>
                    <a:pt x="1668094" y="577395"/>
                  </a:lnTo>
                  <a:cubicBezTo>
                    <a:pt x="1668094" y="593929"/>
                    <a:pt x="1661526" y="609785"/>
                    <a:pt x="1649835" y="621476"/>
                  </a:cubicBezTo>
                  <a:cubicBezTo>
                    <a:pt x="1638144" y="633167"/>
                    <a:pt x="1622287" y="639735"/>
                    <a:pt x="1605753" y="639735"/>
                  </a:cubicBezTo>
                  <a:lnTo>
                    <a:pt x="62341" y="639735"/>
                  </a:lnTo>
                  <a:cubicBezTo>
                    <a:pt x="45807" y="639735"/>
                    <a:pt x="29950" y="633167"/>
                    <a:pt x="18259" y="621476"/>
                  </a:cubicBezTo>
                  <a:cubicBezTo>
                    <a:pt x="6568" y="609785"/>
                    <a:pt x="0" y="593929"/>
                    <a:pt x="0" y="577395"/>
                  </a:cubicBezTo>
                  <a:lnTo>
                    <a:pt x="0" y="62341"/>
                  </a:lnTo>
                  <a:cubicBezTo>
                    <a:pt x="0" y="45807"/>
                    <a:pt x="6568" y="29950"/>
                    <a:pt x="18259" y="18259"/>
                  </a:cubicBezTo>
                  <a:cubicBezTo>
                    <a:pt x="29950" y="6568"/>
                    <a:pt x="45807" y="0"/>
                    <a:pt x="6234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7612779-9BC7-48DC-923A-9E72C299C699}"/>
                </a:ext>
              </a:extLst>
            </p:cNvPr>
            <p:cNvSpPr/>
            <p:nvPr/>
          </p:nvSpPr>
          <p:spPr>
            <a:xfrm>
              <a:off x="253586" y="8106276"/>
              <a:ext cx="16514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u="sng" dirty="0">
                  <a:solidFill>
                    <a:srgbClr val="000000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กรอบแนวคิด</a:t>
              </a:r>
              <a:endParaRPr lang="en-US" sz="3200" b="1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EBA94BD-518E-45F6-849A-FD20D4DA1DD0}"/>
              </a:ext>
            </a:extLst>
          </p:cNvPr>
          <p:cNvSpPr/>
          <p:nvPr/>
        </p:nvSpPr>
        <p:spPr>
          <a:xfrm>
            <a:off x="15564047" y="320510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h Sarabun New Bold"/>
                <a:cs typeface="Arial" panose="020B0604020202020204" pitchFamily="34" charset="0"/>
                <a:sym typeface="Th Sarabun New Bold"/>
              </a:rPr>
              <a:t>Process Innovation</a:t>
            </a:r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4646A13-7DCB-4FE5-A426-065E2BD0D5C4}"/>
              </a:ext>
            </a:extLst>
          </p:cNvPr>
          <p:cNvSpPr/>
          <p:nvPr/>
        </p:nvSpPr>
        <p:spPr>
          <a:xfrm>
            <a:off x="15564047" y="703823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h Sarabun New Bold"/>
                <a:cs typeface="Arial" panose="020B0604020202020204" pitchFamily="34" charset="0"/>
                <a:sym typeface="Th Sarabun New Bold"/>
              </a:rPr>
              <a:t>Product Innovation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1D6FBE-11C6-4FC6-9E73-93E456D640C5}"/>
              </a:ext>
            </a:extLst>
          </p:cNvPr>
          <p:cNvSpPr/>
          <p:nvPr/>
        </p:nvSpPr>
        <p:spPr>
          <a:xfrm>
            <a:off x="15245051" y="39222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93B10A3-BC8A-4E30-B954-8B5D25F49606}"/>
              </a:ext>
            </a:extLst>
          </p:cNvPr>
          <p:cNvSpPr/>
          <p:nvPr/>
        </p:nvSpPr>
        <p:spPr>
          <a:xfrm>
            <a:off x="15245051" y="77517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5A32FF03-332F-431E-AEBF-E23C19AADB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087106" cy="1080270"/>
          </a:xfrm>
          <a:prstGeom prst="rect">
            <a:avLst/>
          </a:prstGeom>
        </p:spPr>
      </p:pic>
      <p:sp>
        <p:nvSpPr>
          <p:cNvPr id="54" name="TextBox 48">
            <a:extLst>
              <a:ext uri="{FF2B5EF4-FFF2-40B4-BE49-F238E27FC236}">
                <a16:creationId xmlns:a16="http://schemas.microsoft.com/office/drawing/2014/main" id="{7CC51038-304D-4952-86FD-92B5389E08C3}"/>
              </a:ext>
            </a:extLst>
          </p:cNvPr>
          <p:cNvSpPr txBox="1"/>
          <p:nvPr/>
        </p:nvSpPr>
        <p:spPr>
          <a:xfrm>
            <a:off x="13717936" y="5311079"/>
            <a:ext cx="406358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th-TH" sz="2800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(ประโยคเชิญชวนเพื่อโน้มน้าวแหล่งทุน)</a:t>
            </a:r>
            <a:endParaRPr lang="en-US" sz="2800" dirty="0">
              <a:solidFill>
                <a:srgbClr val="000000"/>
              </a:solidFill>
              <a:latin typeface="Th Sarabun New Bold"/>
              <a:ea typeface="Th Sarabun New Bold"/>
              <a:cs typeface="Th Sarabun New Bold"/>
              <a:sym typeface="Th Sarabun New Bold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C45389-0C96-48D8-97F1-4A540821E0B4}"/>
              </a:ext>
            </a:extLst>
          </p:cNvPr>
          <p:cNvGrpSpPr/>
          <p:nvPr/>
        </p:nvGrpSpPr>
        <p:grpSpPr>
          <a:xfrm>
            <a:off x="1447800" y="91588"/>
            <a:ext cx="12862190" cy="1013312"/>
            <a:chOff x="1567227" y="157848"/>
            <a:chExt cx="12862190" cy="1013312"/>
          </a:xfrm>
        </p:grpSpPr>
        <p:sp>
          <p:nvSpPr>
            <p:cNvPr id="32" name="TextBox 32"/>
            <p:cNvSpPr txBox="1"/>
            <p:nvPr/>
          </p:nvSpPr>
          <p:spPr>
            <a:xfrm>
              <a:off x="1567227" y="157848"/>
              <a:ext cx="12862190" cy="91948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840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Th Sarabun New Bold"/>
                  <a:cs typeface="Arial" panose="020B0604020202020204" pitchFamily="34" charset="0"/>
                  <a:sym typeface="Th Sarabun New Bold"/>
                </a:rPr>
                <a:t>Concept IDEA </a:t>
              </a:r>
              <a:r>
                <a:rPr lang="en-US" sz="4400" dirty="0">
                  <a:solidFill>
                    <a:srgbClr val="000000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: </a:t>
              </a:r>
              <a:r>
                <a:rPr lang="th-TH" sz="4000" dirty="0">
                  <a:solidFill>
                    <a:srgbClr val="000000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…</a:t>
              </a:r>
              <a:r>
                <a:rPr lang="en-US" sz="4000" dirty="0">
                  <a:solidFill>
                    <a:srgbClr val="000000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……………………..</a:t>
              </a:r>
              <a:r>
                <a:rPr lang="th-TH" sz="4000" dirty="0">
                  <a:solidFill>
                    <a:srgbClr val="000000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(เรื่อง)............................................................................</a:t>
              </a:r>
              <a:endParaRPr lang="en-US" sz="4400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endParaRPr>
            </a:p>
          </p:txBody>
        </p:sp>
        <p:sp>
          <p:nvSpPr>
            <p:cNvPr id="55" name="TextBox 48">
              <a:extLst>
                <a:ext uri="{FF2B5EF4-FFF2-40B4-BE49-F238E27FC236}">
                  <a16:creationId xmlns:a16="http://schemas.microsoft.com/office/drawing/2014/main" id="{8F049796-FB0C-42CE-9851-DC20E5177F6E}"/>
                </a:ext>
              </a:extLst>
            </p:cNvPr>
            <p:cNvSpPr txBox="1"/>
            <p:nvPr/>
          </p:nvSpPr>
          <p:spPr>
            <a:xfrm>
              <a:off x="1597907" y="646016"/>
              <a:ext cx="4617361" cy="5251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TOC – Impact pathway – SIA - Pitching</a:t>
              </a:r>
            </a:p>
          </p:txBody>
        </p:sp>
      </p:grpSp>
      <p:sp>
        <p:nvSpPr>
          <p:cNvPr id="63" name="TextBox 48">
            <a:extLst>
              <a:ext uri="{FF2B5EF4-FFF2-40B4-BE49-F238E27FC236}">
                <a16:creationId xmlns:a16="http://schemas.microsoft.com/office/drawing/2014/main" id="{8F6A8D54-EB53-4D14-89B9-10A12EBCD7B4}"/>
              </a:ext>
            </a:extLst>
          </p:cNvPr>
          <p:cNvSpPr txBox="1"/>
          <p:nvPr/>
        </p:nvSpPr>
        <p:spPr>
          <a:xfrm>
            <a:off x="15660459" y="4968957"/>
            <a:ext cx="2329555" cy="525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2400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* Outcome – Impact 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a15bef-78c2-4203-9843-efeffcf6cc8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84A15FE23076F846AB095D7B64DCCF72" ma:contentTypeVersion="16" ma:contentTypeDescription="สร้างเอกสารใหม่" ma:contentTypeScope="" ma:versionID="8bc138dc19caaa457bd4948ca058f345">
  <xsd:schema xmlns:xsd="http://www.w3.org/2001/XMLSchema" xmlns:xs="http://www.w3.org/2001/XMLSchema" xmlns:p="http://schemas.microsoft.com/office/2006/metadata/properties" xmlns:ns3="ec7bc940-822b-4af5-8d9d-4ebc12982f7c" xmlns:ns4="2ea15bef-78c2-4203-9843-efeffcf6cc8d" targetNamespace="http://schemas.microsoft.com/office/2006/metadata/properties" ma:root="true" ma:fieldsID="67d86a9ccd37050f9df945bc2d2b95dd" ns3:_="" ns4:_="">
    <xsd:import namespace="ec7bc940-822b-4af5-8d9d-4ebc12982f7c"/>
    <xsd:import namespace="2ea15bef-78c2-4203-9843-efeffcf6cc8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Location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bc940-822b-4af5-8d9d-4ebc12982f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แชร์กับ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แชร์พร้อมกับรายละเอียด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การแชร์แฮชคำแนะนำ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15bef-78c2-4203-9843-efeffcf6cc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7767C6-DE08-4E79-92F9-2EEE088E1031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2ea15bef-78c2-4203-9843-efeffcf6cc8d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ec7bc940-822b-4af5-8d9d-4ebc12982f7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BF303A-C790-47A2-992E-A158ED0438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E308AE-0121-45B0-B6C7-E3BFE29D1F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7bc940-822b-4af5-8d9d-4ebc12982f7c"/>
    <ds:schemaRef ds:uri="2ea15bef-78c2-4203-9843-efeffcf6cc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144</Words>
  <Application>Microsoft Office PowerPoint</Application>
  <PresentationFormat>กำหนดเอง</PresentationFormat>
  <Paragraphs>41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8" baseType="lpstr">
      <vt:lpstr>Calibri</vt:lpstr>
      <vt:lpstr>Th Sarabun New Bold</vt:lpstr>
      <vt:lpstr>Angsana New</vt:lpstr>
      <vt:lpstr>TH SarabunPSK</vt:lpstr>
      <vt:lpstr>Cordia New</vt:lpstr>
      <vt:lpstr>Arial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</dc:title>
  <dc:creator>DragonFolk</dc:creator>
  <cp:lastModifiedBy>MSU</cp:lastModifiedBy>
  <cp:revision>45</cp:revision>
  <dcterms:created xsi:type="dcterms:W3CDTF">2006-08-16T00:00:00Z</dcterms:created>
  <dcterms:modified xsi:type="dcterms:W3CDTF">2025-09-26T09:22:27Z</dcterms:modified>
  <dc:identifier>DAGNEeiUCDA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0x01010084A15FE23076F846AB095D7B64DCCF72</vt:lpwstr>
  </property>
</Properties>
</file>